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87" r:id="rId3"/>
    <p:sldId id="258" r:id="rId4"/>
    <p:sldId id="270" r:id="rId5"/>
    <p:sldId id="268" r:id="rId6"/>
    <p:sldId id="284" r:id="rId7"/>
    <p:sldId id="288" r:id="rId8"/>
    <p:sldId id="272" r:id="rId9"/>
    <p:sldId id="286" r:id="rId10"/>
    <p:sldId id="274" r:id="rId11"/>
    <p:sldId id="267" r:id="rId12"/>
    <p:sldId id="285" r:id="rId13"/>
    <p:sldId id="276" r:id="rId14"/>
    <p:sldId id="275" r:id="rId15"/>
    <p:sldId id="277" r:id="rId16"/>
    <p:sldId id="278" r:id="rId17"/>
    <p:sldId id="279" r:id="rId18"/>
    <p:sldId id="280" r:id="rId19"/>
    <p:sldId id="281" r:id="rId20"/>
    <p:sldId id="283" r:id="rId21"/>
    <p:sldId id="282" r:id="rId22"/>
    <p:sldId id="26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D6DF-B7F0-4A09-8B2D-68EA0DD9ACCF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C8CBC-5353-422D-95F9-A134341F6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1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2233-219C-4BED-B45A-07559819BB27}" type="datetimeFigureOut">
              <a:rPr lang="ru-RU"/>
              <a:pPr>
                <a:defRPr/>
              </a:pPr>
              <a:t>19.02.2023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F1E1C-51BE-4B87-B899-3C380C0BE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0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205676" r:id="rId1"/>
    <p:sldLayoutId id="2365205677" r:id="rId2"/>
    <p:sldLayoutId id="2365205678" r:id="rId3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#/document/99/351825406/XA00M262MM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p.1zavuch.ru/#/document/99/1300666810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>
              <a:defRPr/>
            </a:pPr>
            <a:endParaRPr lang="ru-RU" altLang="en-US" b="1" dirty="0"/>
          </a:p>
        </p:txBody>
      </p:sp>
      <p:sp>
        <p:nvSpPr>
          <p:cNvPr id="5123" name="Прямоугольник 5122"/>
          <p:cNvSpPr/>
          <p:nvPr/>
        </p:nvSpPr>
        <p:spPr>
          <a:xfrm>
            <a:off x="899592" y="980728"/>
            <a:ext cx="756084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4000" b="1" dirty="0" smtClean="0">
                <a:ea typeface="Gulim"/>
              </a:rPr>
              <a:t>ВНЕДРЕНИЕ В ШКОЛАХ ФЕДЕРАЛЬНЫХ ОБРАЗОВАТЕЛЬНЫХ ПРОГРАММ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4000" b="1" dirty="0" smtClean="0">
                <a:ea typeface="Gulim"/>
              </a:rPr>
              <a:t>С 1 СЕНТЯБРЯ 2023 ГОДА</a:t>
            </a:r>
            <a:endParaRPr sz="4000" b="1" i="0" strike="noStrike" dirty="0">
              <a:ea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75727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6599285"/>
              </p:ext>
            </p:extLst>
          </p:nvPr>
        </p:nvGraphicFramePr>
        <p:xfrm>
          <a:off x="34483" y="1052736"/>
          <a:ext cx="9144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920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292002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СОДЕРЖАТЕЛЬНЫЙ    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2313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Рабочие программы предметов, учебных курсов( в том числе внеурочной деятельности), учебных модулей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 </a:t>
                      </a:r>
                      <a:r>
                        <a:rPr lang="ru-RU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федеральные рабочие программы учебных предметов. 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Включают рабочие программы только по нескольким учебным предметам. Одно из нововведений – модуль «Элементы начальной военной подготовки» в федеральной рабочей программе по ОБЖ для уровня СОО. Его предлагают в одном из вариантов содержания предмета.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Содержат примерные рабочие программы по всем учебным предметам, которые обязательны для изучения на уровне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2920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6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0543304"/>
              </p:ext>
            </p:extLst>
          </p:nvPr>
        </p:nvGraphicFramePr>
        <p:xfrm>
          <a:off x="34483" y="1052736"/>
          <a:ext cx="914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2920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292002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СОДЕРЖАТЕЛЬНЫЙ    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23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Программа формирования/ развития УУД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ФОП всех уровней образования содержат программы формирования УУД у школьников.</a:t>
                      </a:r>
                      <a:endParaRPr lang="ru-RU" sz="18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ПООП НОО и ООО включают примерные программы формирования УУД.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ПООП СОО – примерная программа развития УУД</a:t>
                      </a:r>
                      <a:endParaRPr lang="ru-RU" sz="1600" dirty="0"/>
                    </a:p>
                  </a:txBody>
                  <a:tcPr/>
                </a:tc>
              </a:tr>
              <a:tr h="2920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90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9386361"/>
              </p:ext>
            </p:extLst>
          </p:nvPr>
        </p:nvGraphicFramePr>
        <p:xfrm>
          <a:off x="34483" y="1052736"/>
          <a:ext cx="9144000" cy="496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9685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496855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СОДЕРЖАТЕЛЬНЫЙ    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7798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Рабочая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программа воспитания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ФОП всех уровней обучения содержится </a:t>
                      </a:r>
                      <a:r>
                        <a:rPr lang="ru-RU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федеральная рабочая программа воспитания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которая соответствует обновленной </a:t>
                      </a:r>
                      <a:r>
                        <a:rPr lang="ru-RU" sz="180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примерной рабочей программе воспитания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ПООП всех уровней образования – примерные программы воспитания в соответствии с ФГОС уровня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4968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00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3275994"/>
              </p:ext>
            </p:extLst>
          </p:nvPr>
        </p:nvGraphicFramePr>
        <p:xfrm>
          <a:off x="34483" y="1052736"/>
          <a:ext cx="91440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43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404353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ОРГАНИЗАЦИОННЫЙ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352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Учебный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</a:rPr>
                        <a:t> план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ФОП всех уровней образования содержат несколько вариантов федеральных учебных планов.</a:t>
                      </a:r>
                    </a:p>
                    <a:p>
                      <a:r>
                        <a:rPr lang="ru-RU" sz="1800" u="sng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ФОП НОО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включили пять вариантов федеральных учебных планов, </a:t>
                      </a: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ФОП ООО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шесть вариантов. </a:t>
                      </a:r>
                    </a:p>
                    <a:p>
                      <a:r>
                        <a:rPr lang="ru-RU" sz="1800" u="sng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ФОП СОО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 19 вариантов федеральных учебных планов по профилям обучения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ПООП всех уровней включены варианты примерных учебных планов.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ПООП НОО – пять вариантов примерных учебных планов.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ПООП ООО – шесть вариантов примерных учебных планов.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ПООП СОО содержит восемь вариантов примерных учебных планов: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404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46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9957776"/>
              </p:ext>
            </p:extLst>
          </p:nvPr>
        </p:nvGraphicFramePr>
        <p:xfrm>
          <a:off x="34483" y="1052736"/>
          <a:ext cx="9144000" cy="569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43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404353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ОРГАНИЗАЦИОННЫЙ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352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План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</a:rPr>
                        <a:t> внеурочной деятельности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ФОП на уровнях НОО и ООО содержат описание направлений федеральных планов внеурочной деятельности.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Конкретной формы плана и примерного распределения часов нет. 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 ФОП НОО предлагает перечень курсов внеурочной деятельности по направлениям. Федеральный план внеурочной деятельности на уровне СОО – в соответствии с профилями обучения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ПООП всех уровней содержат примерные планы внеурочной деятельности.</a:t>
                      </a:r>
                    </a:p>
                    <a:p>
                      <a:endParaRPr lang="ru-RU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Конкретных форм плана и распределения часов нет.</a:t>
                      </a:r>
                    </a:p>
                    <a:p>
                      <a:endParaRPr lang="ru-RU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примерных планах прописаны направления и формы внеурочной деятельности для каждого уровня образования</a:t>
                      </a:r>
                      <a:endParaRPr lang="ru-RU" sz="1600" dirty="0"/>
                    </a:p>
                  </a:txBody>
                  <a:tcPr/>
                </a:tc>
              </a:tr>
              <a:tr h="404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757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4199050"/>
              </p:ext>
            </p:extLst>
          </p:nvPr>
        </p:nvGraphicFramePr>
        <p:xfrm>
          <a:off x="34483" y="1052736"/>
          <a:ext cx="91440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325"/>
                <a:gridCol w="3286675"/>
                <a:gridCol w="3048000"/>
              </a:tblGrid>
              <a:tr h="4043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404353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ОРГАНИЗАЦИОННЫЙ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352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Календарный учебный график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Федеральные календарные учебные графики в программах всех уровней образования конкретизированы.</a:t>
                      </a:r>
                    </a:p>
                    <a:p>
                      <a:endParaRPr lang="ru-RU" sz="18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описании указаны конкретные сроки начала и окончания учебного года для всех уровней образования. Зафиксирована продолжительность учебных четвертей и каникул для всех уровней образования.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 составляется с учетом системы организации учебного года: четвертной, триместровой, </a:t>
                      </a:r>
                      <a:r>
                        <a:rPr lang="ru-RU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биместровой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модульной и др.</a:t>
                      </a:r>
                      <a:endParaRPr lang="ru-RU" sz="1600" dirty="0"/>
                    </a:p>
                  </a:txBody>
                  <a:tcPr/>
                </a:tc>
              </a:tr>
              <a:tr h="404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752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Рисунок 6"/>
          <p:cNvPicPr/>
          <p:nvPr/>
        </p:nvPicPr>
        <p:blipFill rotWithShape="1">
          <a:blip r:embed="rId2"/>
          <a:srcRect l="9489" t="10191" r="36799" b="35987"/>
          <a:stretch/>
        </p:blipFill>
        <p:spPr bwMode="auto">
          <a:xfrm>
            <a:off x="395536" y="260648"/>
            <a:ext cx="8559650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39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9499379"/>
              </p:ext>
            </p:extLst>
          </p:nvPr>
        </p:nvGraphicFramePr>
        <p:xfrm>
          <a:off x="34483" y="1052736"/>
          <a:ext cx="9144000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325"/>
                <a:gridCol w="3286675"/>
                <a:gridCol w="3048000"/>
              </a:tblGrid>
              <a:tr h="4043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404353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ОРГАНИЗАЦИОННЫЙ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04352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Календарный план воспитательной работы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Федеральный календарный план воспитательной работы содержит единый для всех школ перечень основных государственных и народных праздников, памятных дат.</a:t>
                      </a: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ПООП приведена примерная структура плана. Возможно построение плана по основным направлениям воспитания, по календарным периодам — месяцам, четвертям, триместрам — или в иной форме.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  <a:tr h="404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62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672"/>
            <a:ext cx="914400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941"/>
          <a:ext cx="9144000" cy="6011441"/>
          <a:chOff x="0" y="867941"/>
          <a:chExt cx="9144000" cy="6011441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" y="213405"/>
            <a:ext cx="3308201" cy="309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65545"/>
            <a:ext cx="3273463" cy="313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8025"/>
            <a:ext cx="8274036" cy="15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3319853" cy="30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7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ВНЕДРЕНИЯ ФОП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36118981"/>
              </p:ext>
            </p:extLst>
          </p:nvPr>
        </p:nvGraphicFramePr>
        <p:xfrm>
          <a:off x="34481" y="1052736"/>
          <a:ext cx="8767988" cy="574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215"/>
                <a:gridCol w="6966773"/>
              </a:tblGrid>
              <a:tr h="673768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1 этап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Изучить законодательство  и новые учебно-методические документы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22376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2 этап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Составить дорожную карту по переходу на ФОП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1029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3 этап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Создать рабочую группу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26463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4 этап 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Подготовка основных общеобразовательных программ для каждого уровня образования в соответствии с ФОП</a:t>
                      </a:r>
                      <a:endParaRPr lang="ru-RU" sz="2400" b="0" dirty="0"/>
                    </a:p>
                  </a:txBody>
                  <a:tcPr/>
                </a:tc>
              </a:tr>
              <a:tr h="67376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5 этап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Подготовка педагогического коллектива к переходу на новые ООП</a:t>
                      </a:r>
                      <a:endParaRPr lang="ru-RU" sz="2400" b="0" dirty="0"/>
                    </a:p>
                  </a:txBody>
                  <a:tcPr/>
                </a:tc>
              </a:tr>
              <a:tr h="67376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6 этап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Представление родителям изменений в программах.</a:t>
                      </a:r>
                      <a:endParaRPr lang="ru-RU" sz="2400" b="0" dirty="0"/>
                    </a:p>
                  </a:txBody>
                  <a:tcPr/>
                </a:tc>
              </a:tr>
              <a:tr h="673768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7 этап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Утверждение изменений в ООП</a:t>
                      </a:r>
                      <a:endParaRPr lang="ru-RU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68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2942283"/>
              </p:ext>
            </p:extLst>
          </p:nvPr>
        </p:nvGraphicFramePr>
        <p:xfrm>
          <a:off x="34483" y="1052736"/>
          <a:ext cx="9144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317"/>
                <a:gridCol w="3240360"/>
                <a:gridCol w="3166323"/>
              </a:tblGrid>
              <a:tr h="2920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292002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ЦЕЛЕВОЙ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3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Пояснительная записка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Цели реализации  ФОП НОО;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 формирования и механизмы реализации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-Общая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характеристика ФООП НОО</a:t>
                      </a:r>
                      <a:endParaRPr lang="ru-RU" sz="16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Цели реализации  ООП НОО;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 формирования и механизмы реализации 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-Общая</a:t>
                      </a:r>
                      <a:r>
                        <a:rPr lang="ru-RU" sz="16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характеристика ООП НОО</a:t>
                      </a:r>
                      <a:endParaRPr lang="ru-RU" sz="16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Обратить</a:t>
                      </a:r>
                      <a:r>
                        <a:rPr lang="ru-RU" sz="1600" baseline="0" dirty="0" smtClean="0"/>
                        <a:t> внимание на элементы пояснительной записки.</a:t>
                      </a:r>
                      <a:endParaRPr lang="ru-RU" sz="1600" dirty="0"/>
                    </a:p>
                  </a:txBody>
                  <a:tcPr/>
                </a:tc>
              </a:tr>
              <a:tr h="2920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71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21757571"/>
              </p:ext>
            </p:extLst>
          </p:nvPr>
        </p:nvGraphicFramePr>
        <p:xfrm>
          <a:off x="34483" y="1052736"/>
          <a:ext cx="91440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317"/>
                <a:gridCol w="3240360"/>
                <a:gridCol w="3166323"/>
              </a:tblGrid>
              <a:tr h="2920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292002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ЦЕЛЕВОЙ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3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Планируемые результаты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дают готовых формулировок планируемых результатов. Школа формулирует личностные, </a:t>
                      </a:r>
                      <a:r>
                        <a:rPr lang="ru-RU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предметные результаты самостоятельно на основе ФГОС уровня образования в соответствии с ФОП (</a:t>
                      </a:r>
                      <a:r>
                        <a:rPr lang="ru-RU" sz="160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п. 6.1 ст. 1 Федерального закона от 24.09.2022 № 371-ФЗ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в ООП должны быть не ниже планируемых результатов ФОП (</a:t>
                      </a:r>
                      <a:r>
                        <a:rPr lang="ru-RU" sz="160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п. 6.2 ст. 1 Федерального закона от 24.09.2022 № 371-ФЗ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содержательном разделе ФОП планируемые результаты прописаны только в федеральных рабочих программах. 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 дают готовых формулировок планируемых результатов. Школа формулирует личностные, </a:t>
                      </a:r>
                      <a:r>
                        <a:rPr lang="ru-RU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предметные результаты самостоятельно на основе ФГОС уровня образования и с учетом ПООП.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Планируемые результаты прописаны в содержательном разделе ПООП по каждому учебному предмету. Предметные результаты разделены на классы по уровням образования.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формулирует личностные, </a:t>
                      </a:r>
                      <a:r>
                        <a:rPr lang="ru-RU" sz="16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метапредметные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предметные результаты самостоятельно на основе ФГОС уровня образования и с учетом ПООП</a:t>
                      </a:r>
                      <a:endParaRPr lang="ru-RU" sz="1600" dirty="0"/>
                    </a:p>
                  </a:txBody>
                  <a:tcPr/>
                </a:tc>
              </a:tr>
              <a:tr h="2920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84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30" y="224644"/>
            <a:ext cx="8345270" cy="5232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1530" y="224644"/>
            <a:ext cx="8460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 ИЗМЕНЕНИЙ</a:t>
            </a:r>
            <a:endParaRPr lang="ru-RU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6597744"/>
              </p:ext>
            </p:extLst>
          </p:nvPr>
        </p:nvGraphicFramePr>
        <p:xfrm>
          <a:off x="34483" y="1052736"/>
          <a:ext cx="91440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317"/>
                <a:gridCol w="3240360"/>
                <a:gridCol w="3166323"/>
              </a:tblGrid>
              <a:tr h="2920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 ООП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ФОП(ФООП)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ПООП</a:t>
                      </a:r>
                      <a:endParaRPr lang="ru-RU" sz="2000" dirty="0"/>
                    </a:p>
                  </a:txBody>
                  <a:tcPr/>
                </a:tc>
              </a:tr>
              <a:tr h="292002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</a:rPr>
                        <a:t>ЦЕЛЕВОЙ РАЗДЕЛ</a:t>
                      </a:r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31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Система оценки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+mn-lt"/>
                        </a:rPr>
                        <a:t>Деление на внешнюю и внутреннюю оценку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рекомендовало школам применять единые подходы к системе оценивания (</a:t>
                      </a:r>
                      <a:r>
                        <a:rPr lang="ru-RU" sz="1800" u="sng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письмо от 13.01.2023 № 03-49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).Добавили «</a:t>
                      </a:r>
                      <a:r>
                        <a:rPr lang="ru-RU" sz="18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оценивание»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« Особенности оценки функциональной грамотности»</a:t>
                      </a: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Деление на внешнюю и внутреннюю оценку.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2920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859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45">
  <a:themeElements>
    <a:clrScheme name="Theme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551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Theme45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Admin</cp:lastModifiedBy>
  <cp:revision>32</cp:revision>
  <dcterms:created xsi:type="dcterms:W3CDTF">2023-02-12T08:10:03Z</dcterms:created>
  <dcterms:modified xsi:type="dcterms:W3CDTF">2023-02-19T18:36:22Z</dcterms:modified>
</cp:coreProperties>
</file>